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ilors" panose="02000000000000000000" charset="0"/>
      <p:regular r:id="rId16"/>
    </p:embeddedFont>
    <p:embeddedFont>
      <p:font typeface="Source Sans Pro Bold" panose="020B0604020202020204" charset="0"/>
      <p:regular r:id="rId17"/>
    </p:embeddedFont>
    <p:embeddedFont>
      <p:font typeface="Canva Sans" panose="020B0604020202020204" charset="0"/>
      <p:regular r:id="rId18"/>
    </p:embeddedFont>
    <p:embeddedFont>
      <p:font typeface="Canva Sans Bold" panose="020B0604020202020204" charset="0"/>
      <p:regular r:id="rId19"/>
    </p:embeddedFont>
    <p:embeddedFont>
      <p:font typeface="Source Sans Pro" panose="020B0604020202020204" charset="0"/>
      <p:regular r:id="rId20"/>
    </p:embeddedFont>
    <p:embeddedFont>
      <p:font typeface="The Youngest Serif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eam.worldverified@gmail.com" TargetMode="External"/><Relationship Id="rId4" Type="http://schemas.openxmlformats.org/officeDocument/2006/relationships/hyperlink" Target="mailto:communications@worldverified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11313" y="-63515"/>
            <a:ext cx="13376687" cy="10350515"/>
            <a:chOff x="0" y="0"/>
            <a:chExt cx="17835583" cy="1380068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537" r="12357"/>
            <a:stretch>
              <a:fillRect/>
            </a:stretch>
          </p:blipFill>
          <p:spPr>
            <a:xfrm>
              <a:off x="0" y="0"/>
              <a:ext cx="17835583" cy="13800687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4662510"/>
            <a:ext cx="11013998" cy="4595790"/>
            <a:chOff x="0" y="0"/>
            <a:chExt cx="2900806" cy="12104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00806" cy="1210414"/>
            </a:xfrm>
            <a:custGeom>
              <a:avLst/>
              <a:gdLst/>
              <a:ahLst/>
              <a:cxnLst/>
              <a:rect l="l" t="t" r="r" b="b"/>
              <a:pathLst>
                <a:path w="2900806" h="1210414">
                  <a:moveTo>
                    <a:pt x="0" y="0"/>
                  </a:moveTo>
                  <a:lnTo>
                    <a:pt x="2900806" y="0"/>
                  </a:lnTo>
                  <a:lnTo>
                    <a:pt x="2900806" y="1210414"/>
                  </a:lnTo>
                  <a:lnTo>
                    <a:pt x="0" y="1210414"/>
                  </a:lnTo>
                  <a:close/>
                </a:path>
              </a:pathLst>
            </a:custGeom>
            <a:solidFill>
              <a:srgbClr val="1846B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900806" cy="1238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503082" y="418636"/>
            <a:ext cx="3892446" cy="3892446"/>
          </a:xfrm>
          <a:custGeom>
            <a:avLst/>
            <a:gdLst/>
            <a:ahLst/>
            <a:cxnLst/>
            <a:rect l="l" t="t" r="r" b="b"/>
            <a:pathLst>
              <a:path w="3892446" h="3892446">
                <a:moveTo>
                  <a:pt x="0" y="0"/>
                </a:moveTo>
                <a:lnTo>
                  <a:pt x="3892445" y="0"/>
                </a:lnTo>
                <a:lnTo>
                  <a:pt x="3892445" y="3892446"/>
                </a:lnTo>
                <a:lnTo>
                  <a:pt x="0" y="3892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4218" y="5377170"/>
            <a:ext cx="10550287" cy="2209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8"/>
              </a:lnSpc>
            </a:pPr>
            <a:r>
              <a:rPr lang="en-US" sz="13998" dirty="0">
                <a:solidFill>
                  <a:srgbClr val="ED6D0A"/>
                </a:solidFill>
                <a:latin typeface="Sailors"/>
                <a:ea typeface="Sailors"/>
                <a:cs typeface="Sailors"/>
                <a:sym typeface="Sailors"/>
              </a:rPr>
              <a:t>“Project-V”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78892" y="9604539"/>
            <a:ext cx="780408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1187" y="7708436"/>
            <a:ext cx="9696351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Trusted Partner for Making Informed Decisions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862755" cy="10287000"/>
            <a:chOff x="0" y="0"/>
            <a:chExt cx="10483674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4537" r="24537"/>
            <a:stretch>
              <a:fillRect/>
            </a:stretch>
          </p:blipFill>
          <p:spPr>
            <a:xfrm>
              <a:off x="0" y="0"/>
              <a:ext cx="10483674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862755" y="0"/>
            <a:ext cx="505783" cy="10287000"/>
            <a:chOff x="0" y="0"/>
            <a:chExt cx="146049" cy="2970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049" cy="2970450"/>
            </a:xfrm>
            <a:custGeom>
              <a:avLst/>
              <a:gdLst/>
              <a:ahLst/>
              <a:cxnLst/>
              <a:rect l="l" t="t" r="r" b="b"/>
              <a:pathLst>
                <a:path w="146049" h="2970450">
                  <a:moveTo>
                    <a:pt x="0" y="0"/>
                  </a:moveTo>
                  <a:lnTo>
                    <a:pt x="146049" y="0"/>
                  </a:lnTo>
                  <a:lnTo>
                    <a:pt x="146049" y="2970450"/>
                  </a:lnTo>
                  <a:lnTo>
                    <a:pt x="0" y="2970450"/>
                  </a:lnTo>
                  <a:close/>
                </a:path>
              </a:pathLst>
            </a:custGeom>
            <a:solidFill>
              <a:srgbClr val="1846B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46049" cy="2999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706578" y="298554"/>
            <a:ext cx="3848521" cy="3848521"/>
          </a:xfrm>
          <a:custGeom>
            <a:avLst/>
            <a:gdLst/>
            <a:ahLst/>
            <a:cxnLst/>
            <a:rect l="l" t="t" r="r" b="b"/>
            <a:pathLst>
              <a:path w="3848521" h="3848521">
                <a:moveTo>
                  <a:pt x="0" y="0"/>
                </a:moveTo>
                <a:lnTo>
                  <a:pt x="3848521" y="0"/>
                </a:lnTo>
                <a:lnTo>
                  <a:pt x="3848521" y="3848521"/>
                </a:lnTo>
                <a:lnTo>
                  <a:pt x="0" y="38485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843082" y="6396136"/>
            <a:ext cx="514876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ED6D0A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For inquiries, contact us: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43082" y="6933981"/>
            <a:ext cx="116573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000000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Email: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65964" y="6979756"/>
            <a:ext cx="632585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29"/>
              </a:lnSpc>
            </a:pPr>
            <a:r>
              <a:rPr lang="en-US" sz="3299" dirty="0" smtClea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communications</a:t>
            </a:r>
            <a:r>
              <a:rPr lang="en-US" sz="3299" u="none" dirty="0" smtClea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@worldverified.org</a:t>
            </a:r>
            <a:endParaRPr lang="en-US" sz="3299" u="none" dirty="0" smtClean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629"/>
              </a:lnSpc>
            </a:pPr>
            <a:r>
              <a:rPr lang="en-US" sz="3299" u="none" dirty="0" smtClean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team.worldverified@gmail.com</a:t>
            </a:r>
            <a:endParaRPr lang="en-US" sz="3299" u="none" dirty="0" smtClean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8624626" y="7945591"/>
            <a:ext cx="1441338" cy="936626"/>
            <a:chOff x="0" y="0"/>
            <a:chExt cx="1921784" cy="124883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50"/>
              <a:ext cx="1921784" cy="622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The Youngest Serif"/>
                  <a:ea typeface="The Youngest Serif"/>
                  <a:cs typeface="The Youngest Serif"/>
                  <a:sym typeface="The Youngest Serif"/>
                </a:rPr>
                <a:t>Scan QR: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16374"/>
              <a:ext cx="1921784" cy="632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821171" y="7953122"/>
            <a:ext cx="316830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WhatsApp us: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21171" y="8499316"/>
            <a:ext cx="3168300" cy="49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+91-73865 74116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74745" y="4534370"/>
            <a:ext cx="8708295" cy="141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Don’t take risks with your time and money.</a:t>
            </a:r>
          </a:p>
          <a:p>
            <a:pPr algn="ctr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Start verifying your purchases, services, and events on www.worldverified.org today!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473766"/>
            <a:ext cx="554528" cy="6813234"/>
            <a:chOff x="0" y="0"/>
            <a:chExt cx="146049" cy="17944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6049" cy="1794432"/>
            </a:xfrm>
            <a:custGeom>
              <a:avLst/>
              <a:gdLst/>
              <a:ahLst/>
              <a:cxnLst/>
              <a:rect l="l" t="t" r="r" b="b"/>
              <a:pathLst>
                <a:path w="146049" h="1794432">
                  <a:moveTo>
                    <a:pt x="0" y="0"/>
                  </a:moveTo>
                  <a:lnTo>
                    <a:pt x="146049" y="0"/>
                  </a:lnTo>
                  <a:lnTo>
                    <a:pt x="146049" y="1794432"/>
                  </a:lnTo>
                  <a:lnTo>
                    <a:pt x="0" y="1794432"/>
                  </a:lnTo>
                  <a:close/>
                </a:path>
              </a:pathLst>
            </a:custGeom>
            <a:solidFill>
              <a:srgbClr val="ED6D0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6049" cy="1823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8701" y="3473766"/>
            <a:ext cx="7574593" cy="6813234"/>
            <a:chOff x="0" y="0"/>
            <a:chExt cx="10099457" cy="908431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9406" r="6476"/>
            <a:stretch>
              <a:fillRect/>
            </a:stretch>
          </p:blipFill>
          <p:spPr>
            <a:xfrm>
              <a:off x="0" y="0"/>
              <a:ext cx="10099457" cy="9084313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48701" y="952500"/>
            <a:ext cx="17195262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b="1">
                <a:solidFill>
                  <a:srgbClr val="1846B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Project-V a cutting-edge platform designed to bridge the trust gap between startups, businesses, consumers, and governments globally.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81187" y="3407091"/>
            <a:ext cx="9362777" cy="579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 b="1">
                <a:solidFill>
                  <a:srgbClr val="ED6D0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Our Vision:</a:t>
            </a:r>
          </a:p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Empower individuals by providing a platform where you can verify the authenticity and trustworthiness of products, services, and events before you make decisions.</a:t>
            </a:r>
          </a:p>
          <a:p>
            <a:pPr algn="just"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620"/>
              </a:lnSpc>
            </a:pPr>
            <a:r>
              <a:rPr lang="en-US" sz="3300" b="1">
                <a:solidFill>
                  <a:srgbClr val="ED6D0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Our Mission:</a:t>
            </a:r>
          </a:p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Create a safer, more transparent world by reducing fraud, improving trust, and making informed choices accessible to everyone.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78892" y="9604539"/>
            <a:ext cx="780408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911447"/>
            <a:ext cx="7348442" cy="6375553"/>
            <a:chOff x="0" y="0"/>
            <a:chExt cx="9797922" cy="850073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1604" r="11604"/>
            <a:stretch>
              <a:fillRect/>
            </a:stretch>
          </p:blipFill>
          <p:spPr>
            <a:xfrm>
              <a:off x="0" y="0"/>
              <a:ext cx="9797922" cy="8500737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0"/>
            <a:ext cx="554528" cy="10287000"/>
            <a:chOff x="0" y="0"/>
            <a:chExt cx="146049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049" cy="2709333"/>
            </a:xfrm>
            <a:custGeom>
              <a:avLst/>
              <a:gdLst/>
              <a:ahLst/>
              <a:cxnLst/>
              <a:rect l="l" t="t" r="r" b="b"/>
              <a:pathLst>
                <a:path w="146049" h="2709333">
                  <a:moveTo>
                    <a:pt x="0" y="0"/>
                  </a:moveTo>
                  <a:lnTo>
                    <a:pt x="146049" y="0"/>
                  </a:lnTo>
                  <a:lnTo>
                    <a:pt x="14604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846B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4604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259300" y="1451282"/>
            <a:ext cx="505783" cy="7235195"/>
            <a:chOff x="0" y="0"/>
            <a:chExt cx="146049" cy="208921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6049" cy="2089218"/>
            </a:xfrm>
            <a:custGeom>
              <a:avLst/>
              <a:gdLst/>
              <a:ahLst/>
              <a:cxnLst/>
              <a:rect l="l" t="t" r="r" b="b"/>
              <a:pathLst>
                <a:path w="146049" h="2089218">
                  <a:moveTo>
                    <a:pt x="0" y="0"/>
                  </a:moveTo>
                  <a:lnTo>
                    <a:pt x="146049" y="0"/>
                  </a:lnTo>
                  <a:lnTo>
                    <a:pt x="146049" y="2089218"/>
                  </a:lnTo>
                  <a:lnTo>
                    <a:pt x="0" y="2089218"/>
                  </a:lnTo>
                  <a:close/>
                </a:path>
              </a:pathLst>
            </a:custGeom>
            <a:solidFill>
              <a:srgbClr val="ED6D0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46049" cy="2117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439946"/>
            <a:ext cx="7627746" cy="157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>
                <a:solidFill>
                  <a:srgbClr val="ED6D0A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The Trust Problem in Today's World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6446" y="1297071"/>
            <a:ext cx="8212650" cy="811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9"/>
              </a:lnSpc>
            </a:pPr>
            <a:r>
              <a:rPr lang="en-US" sz="2899" b="1">
                <a:solidFill>
                  <a:srgbClr val="1846B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Rising Fraud and Misrepresentation:</a:t>
            </a:r>
          </a:p>
          <a:p>
            <a:pPr algn="just">
              <a:lnSpc>
                <a:spcPts val="4349"/>
              </a:lnSpc>
            </a:pPr>
            <a:r>
              <a:rPr lang="en-US" sz="28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Consumers face growing challenges due to:</a:t>
            </a:r>
          </a:p>
          <a:p>
            <a:pPr marL="626107" lvl="1" indent="-313054" algn="just">
              <a:lnSpc>
                <a:spcPts val="434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Fake products or substandard services being sold online.</a:t>
            </a:r>
          </a:p>
          <a:p>
            <a:pPr marL="626107" lvl="1" indent="-313054" algn="just">
              <a:lnSpc>
                <a:spcPts val="434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Misleading advertising and scams across various industries.</a:t>
            </a:r>
          </a:p>
          <a:p>
            <a:pPr algn="just">
              <a:lnSpc>
                <a:spcPts val="4349"/>
              </a:lnSpc>
            </a:pPr>
            <a:endParaRPr lang="en-US" sz="28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>
              <a:lnSpc>
                <a:spcPts val="4349"/>
              </a:lnSpc>
            </a:pPr>
            <a:r>
              <a:rPr lang="en-US" sz="28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Consequences for Citizens:</a:t>
            </a:r>
          </a:p>
          <a:p>
            <a:pPr algn="just">
              <a:lnSpc>
                <a:spcPts val="4349"/>
              </a:lnSpc>
            </a:pPr>
            <a:r>
              <a:rPr lang="en-US" sz="2899" b="1">
                <a:solidFill>
                  <a:srgbClr val="ED6D0A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Financial Loss:</a:t>
            </a:r>
            <a:r>
              <a:rPr lang="en-US" sz="2899">
                <a:solidFill>
                  <a:srgbClr val="ED6D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Citizens are often duped into spending money on unreliable or fraudulent products/services.</a:t>
            </a:r>
          </a:p>
          <a:p>
            <a:pPr algn="just">
              <a:lnSpc>
                <a:spcPts val="4349"/>
              </a:lnSpc>
            </a:pPr>
            <a:endParaRPr lang="en-US" sz="28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>
              <a:lnSpc>
                <a:spcPts val="4349"/>
              </a:lnSpc>
            </a:pPr>
            <a:r>
              <a:rPr lang="en-US" sz="2899" b="1">
                <a:solidFill>
                  <a:srgbClr val="ED6D0A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Safety Risks:</a:t>
            </a:r>
            <a:r>
              <a:rPr lang="en-US" sz="28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Lack of verification can lead to purchasing dangerous or faulty items, or attending unsafe events.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78892" y="9604539"/>
            <a:ext cx="780408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54528" cy="10287000"/>
            <a:chOff x="0" y="0"/>
            <a:chExt cx="14604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6049" cy="2709333"/>
            </a:xfrm>
            <a:custGeom>
              <a:avLst/>
              <a:gdLst/>
              <a:ahLst/>
              <a:cxnLst/>
              <a:rect l="l" t="t" r="r" b="b"/>
              <a:pathLst>
                <a:path w="146049" h="2709333">
                  <a:moveTo>
                    <a:pt x="0" y="0"/>
                  </a:moveTo>
                  <a:lnTo>
                    <a:pt x="146049" y="0"/>
                  </a:lnTo>
                  <a:lnTo>
                    <a:pt x="14604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6D0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604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91476" y="566737"/>
            <a:ext cx="16067824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9"/>
              </a:lnSpc>
            </a:pPr>
            <a:r>
              <a:rPr lang="en-US" sz="4599">
                <a:solidFill>
                  <a:srgbClr val="1846B0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How Project-V (www.worldverified.org) Helps Citizens</a:t>
            </a:r>
          </a:p>
          <a:p>
            <a:pPr algn="l">
              <a:lnSpc>
                <a:spcPts val="5519"/>
              </a:lnSpc>
            </a:pPr>
            <a:endParaRPr lang="en-US" sz="4599">
              <a:solidFill>
                <a:srgbClr val="1846B0"/>
              </a:solidFill>
              <a:latin typeface="The Youngest Serif"/>
              <a:ea typeface="The Youngest Serif"/>
              <a:cs typeface="The Youngest Serif"/>
              <a:sym typeface="The Youngest Serif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0088" y="1300162"/>
            <a:ext cx="15861511" cy="835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7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project-V empowers you to make better, safer, and smarter decisions by verifying the authenticity of products, services, and events.</a:t>
            </a:r>
          </a:p>
          <a:p>
            <a:pPr algn="just">
              <a:lnSpc>
                <a:spcPts val="4199"/>
              </a:lnSpc>
            </a:pPr>
            <a:endParaRPr lang="en-US" sz="27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>
              <a:lnSpc>
                <a:spcPts val="4199"/>
              </a:lnSpc>
            </a:pPr>
            <a:r>
              <a:rPr lang="en-US" sz="27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1. Verify Products and Services:</a:t>
            </a:r>
          </a:p>
          <a:p>
            <a:pPr algn="just">
              <a:lnSpc>
                <a:spcPts val="4199"/>
              </a:lnSpc>
            </a:pPr>
            <a:r>
              <a:rPr lang="en-US" sz="27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Ensure the authenticity of products you buy and the services you hire.</a:t>
            </a:r>
          </a:p>
          <a:p>
            <a:pPr algn="just">
              <a:lnSpc>
                <a:spcPts val="4199"/>
              </a:lnSpc>
            </a:pPr>
            <a:r>
              <a:rPr lang="en-US" sz="27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Real-time validation from verified sources, including feedback from other consumers.</a:t>
            </a:r>
          </a:p>
          <a:p>
            <a:pPr algn="just">
              <a:lnSpc>
                <a:spcPts val="4199"/>
              </a:lnSpc>
            </a:pPr>
            <a:endParaRPr lang="en-US" sz="27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>
              <a:lnSpc>
                <a:spcPts val="4199"/>
              </a:lnSpc>
            </a:pPr>
            <a:r>
              <a:rPr lang="en-US" sz="27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2. Verify Events:</a:t>
            </a:r>
          </a:p>
          <a:p>
            <a:pPr algn="just">
              <a:lnSpc>
                <a:spcPts val="4199"/>
              </a:lnSpc>
            </a:pPr>
            <a:r>
              <a:rPr lang="en-US" sz="27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Know if an event you’re attending is legitimate and trustworthy before you invest time or money.</a:t>
            </a:r>
          </a:p>
          <a:p>
            <a:pPr algn="just">
              <a:lnSpc>
                <a:spcPts val="4199"/>
              </a:lnSpc>
            </a:pPr>
            <a:endParaRPr lang="en-US" sz="27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>
              <a:lnSpc>
                <a:spcPts val="4199"/>
              </a:lnSpc>
            </a:pPr>
            <a:r>
              <a:rPr lang="en-US" sz="27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3. Avoid Fraud and Scams:</a:t>
            </a:r>
          </a:p>
          <a:p>
            <a:pPr algn="just">
              <a:lnSpc>
                <a:spcPts val="4199"/>
              </a:lnSpc>
            </a:pPr>
            <a:r>
              <a:rPr lang="en-US" sz="27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fraud detection alerts for any product or service that raises concerns about authenticity.</a:t>
            </a:r>
          </a:p>
          <a:p>
            <a:pPr algn="just">
              <a:lnSpc>
                <a:spcPts val="4199"/>
              </a:lnSpc>
            </a:pPr>
            <a:endParaRPr lang="en-US" sz="27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>
              <a:lnSpc>
                <a:spcPts val="4199"/>
              </a:lnSpc>
            </a:pPr>
            <a:r>
              <a:rPr lang="en-US" sz="27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4. Public Feedback Integration:</a:t>
            </a:r>
          </a:p>
          <a:p>
            <a:pPr algn="just">
              <a:lnSpc>
                <a:spcPts val="4199"/>
              </a:lnSpc>
            </a:pPr>
            <a:r>
              <a:rPr lang="en-US" sz="27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Verified reviews and feedback from real customers help you make better decisions about products, services, and events.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478892" y="9604539"/>
            <a:ext cx="780408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15267"/>
            <a:ext cx="16230600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>
                <a:solidFill>
                  <a:srgbClr val="ED6D0A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Key Benefits for Citizens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478892" y="9604539"/>
            <a:ext cx="780408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05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554528" cy="10287000"/>
            <a:chOff x="0" y="0"/>
            <a:chExt cx="146049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049" cy="2709333"/>
            </a:xfrm>
            <a:custGeom>
              <a:avLst/>
              <a:gdLst/>
              <a:ahLst/>
              <a:cxnLst/>
              <a:rect l="l" t="t" r="r" b="b"/>
              <a:pathLst>
                <a:path w="146049" h="2709333">
                  <a:moveTo>
                    <a:pt x="0" y="0"/>
                  </a:moveTo>
                  <a:lnTo>
                    <a:pt x="146049" y="0"/>
                  </a:lnTo>
                  <a:lnTo>
                    <a:pt x="14604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846B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4604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919015"/>
            <a:ext cx="16230600" cy="744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 Safe Shopping Experience: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Never get scammed or misled again! Verify the authenticity of products and services before making a purchase.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Avoid counterfeit goods that can be dangerous to your health and finances.</a:t>
            </a:r>
          </a:p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 Informed Decisions on Services and Events: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Know if a service or event is trustworthy, legitimate, and worth your time and money.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Get recommendations for reliable businesses, reducing the risks associated with unverified providers.</a:t>
            </a:r>
          </a:p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3. Protect Your Financial Investments: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Avoid financial loss due to fraud, scams, or fake services by ensuring the authenticity of your purchases and investments.</a:t>
            </a:r>
          </a:p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4. Access Verified Feedback from Real Consumers: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See reviews and feedback from people who’ve actually used the product or service before, helping you make informed decisions.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61975"/>
            <a:ext cx="1661539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1846B0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How “Project-V” Works for You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478892" y="9604539"/>
            <a:ext cx="780408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784445"/>
            <a:ext cx="16230600" cy="7415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b="1" spc="137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1. Step 1: Verify Products and Services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spc="137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Simply search for the product or service you're interested in on www.worldverified.org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spc="137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verification from real customer feedback, expert reviews, and third-party authorities.</a:t>
            </a:r>
          </a:p>
          <a:p>
            <a:pPr algn="just">
              <a:lnSpc>
                <a:spcPts val="3919"/>
              </a:lnSpc>
            </a:pPr>
            <a:endParaRPr lang="en-US" sz="2799" spc="137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>
              <a:lnSpc>
                <a:spcPts val="3919"/>
              </a:lnSpc>
            </a:pPr>
            <a:r>
              <a:rPr lang="en-US" sz="2799" b="1" spc="137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2. Step 2: Check Event Authenticity</a:t>
            </a:r>
          </a:p>
          <a:p>
            <a:pPr algn="just">
              <a:lnSpc>
                <a:spcPts val="3919"/>
              </a:lnSpc>
            </a:pPr>
            <a:r>
              <a:rPr lang="en-US" sz="2799" spc="137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 and verify events (like concerts, conferences, workshops, etc.) to ensure they are legitimate and worth attending.</a:t>
            </a:r>
          </a:p>
          <a:p>
            <a:pPr algn="just">
              <a:lnSpc>
                <a:spcPts val="3919"/>
              </a:lnSpc>
            </a:pPr>
            <a:endParaRPr lang="en-US" sz="2799" spc="137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>
              <a:lnSpc>
                <a:spcPts val="3919"/>
              </a:lnSpc>
            </a:pPr>
            <a:r>
              <a:rPr lang="en-US" sz="2799" b="1" spc="137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3. Step 3: Use Fraud Protection Tools</a:t>
            </a:r>
          </a:p>
          <a:p>
            <a:pPr algn="just">
              <a:lnSpc>
                <a:spcPts val="3919"/>
              </a:lnSpc>
            </a:pPr>
            <a:r>
              <a:rPr lang="en-US" sz="2799" spc="137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alerted to any red flags indicating fraudulent or misleading offers, saving you from making costly mistakes.</a:t>
            </a:r>
          </a:p>
          <a:p>
            <a:pPr algn="just">
              <a:lnSpc>
                <a:spcPts val="3919"/>
              </a:lnSpc>
            </a:pPr>
            <a:endParaRPr lang="en-US" sz="2799" spc="137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>
              <a:lnSpc>
                <a:spcPts val="3919"/>
              </a:lnSpc>
            </a:pPr>
            <a:r>
              <a:rPr lang="en-US" sz="2799" b="1" spc="137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4. Step 4: Review Feedback</a:t>
            </a:r>
          </a:p>
          <a:p>
            <a:pPr marL="0" lvl="0" indent="0" algn="just">
              <a:lnSpc>
                <a:spcPts val="3919"/>
              </a:lnSpc>
              <a:spcBef>
                <a:spcPct val="0"/>
              </a:spcBef>
            </a:pPr>
            <a:r>
              <a:rPr lang="en-US" sz="2799" spc="137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Browse through verified feedback and ratings from actual users to understand the quality of the product, service, or event before making a commitment.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554528" cy="10287000"/>
            <a:chOff x="0" y="0"/>
            <a:chExt cx="146049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049" cy="2709333"/>
            </a:xfrm>
            <a:custGeom>
              <a:avLst/>
              <a:gdLst/>
              <a:ahLst/>
              <a:cxnLst/>
              <a:rect l="l" t="t" r="r" b="b"/>
              <a:pathLst>
                <a:path w="146049" h="2709333">
                  <a:moveTo>
                    <a:pt x="0" y="0"/>
                  </a:moveTo>
                  <a:lnTo>
                    <a:pt x="146049" y="0"/>
                  </a:lnTo>
                  <a:lnTo>
                    <a:pt x="14604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6D0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604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53273"/>
            <a:ext cx="1623060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ED6D0A"/>
                </a:solidFill>
                <a:latin typeface="The Youngest Serif"/>
                <a:ea typeface="The Youngest Serif"/>
                <a:cs typeface="The Youngest Serif"/>
                <a:sym typeface="The Youngest Serif"/>
              </a:rPr>
              <a:t>The Power of Public Feedback &amp; Transparency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000096"/>
            <a:ext cx="16230600" cy="740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99"/>
              </a:lnSpc>
            </a:pPr>
            <a:r>
              <a:rPr lang="en-US" sz="43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Community-Driven Feedback:</a:t>
            </a:r>
          </a:p>
          <a:p>
            <a:pPr algn="just">
              <a:lnSpc>
                <a:spcPts val="6599"/>
              </a:lnSpc>
            </a:pPr>
            <a:r>
              <a:rPr lang="en-US" sz="43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reviews and feedback on www.worldverified.org come from real consumers who have first-hand experience, ensuring reliability and authenticity.</a:t>
            </a:r>
          </a:p>
          <a:p>
            <a:pPr algn="just">
              <a:lnSpc>
                <a:spcPts val="6599"/>
              </a:lnSpc>
            </a:pPr>
            <a:endParaRPr lang="en-US" sz="43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>
              <a:lnSpc>
                <a:spcPts val="6599"/>
              </a:lnSpc>
            </a:pPr>
            <a:r>
              <a:rPr lang="en-US" sz="43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Transparency in the Market:</a:t>
            </a:r>
          </a:p>
          <a:p>
            <a:pPr algn="just">
              <a:lnSpc>
                <a:spcPts val="6599"/>
              </a:lnSpc>
            </a:pPr>
            <a:r>
              <a:rPr lang="en-US" sz="43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Verified reviews ensure that you have access to unbiased, transparent information about products, services, and events.</a:t>
            </a:r>
          </a:p>
          <a:p>
            <a:pPr algn="just">
              <a:lnSpc>
                <a:spcPts val="6599"/>
              </a:lnSpc>
            </a:pPr>
            <a:endParaRPr lang="en-US" sz="43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554528" cy="10287000"/>
            <a:chOff x="0" y="0"/>
            <a:chExt cx="146049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049" cy="2709333"/>
            </a:xfrm>
            <a:custGeom>
              <a:avLst/>
              <a:gdLst/>
              <a:ahLst/>
              <a:cxnLst/>
              <a:rect l="l" t="t" r="r" b="b"/>
              <a:pathLst>
                <a:path w="146049" h="2709333">
                  <a:moveTo>
                    <a:pt x="0" y="0"/>
                  </a:moveTo>
                  <a:lnTo>
                    <a:pt x="146049" y="0"/>
                  </a:lnTo>
                  <a:lnTo>
                    <a:pt x="14604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846B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4604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478892" y="9604539"/>
            <a:ext cx="780408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4560" y="0"/>
            <a:ext cx="10203440" cy="10287000"/>
            <a:chOff x="0" y="0"/>
            <a:chExt cx="268732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7326" cy="2709333"/>
            </a:xfrm>
            <a:custGeom>
              <a:avLst/>
              <a:gdLst/>
              <a:ahLst/>
              <a:cxnLst/>
              <a:rect l="l" t="t" r="r" b="b"/>
              <a:pathLst>
                <a:path w="2687326" h="2709333">
                  <a:moveTo>
                    <a:pt x="0" y="0"/>
                  </a:moveTo>
                  <a:lnTo>
                    <a:pt x="2687326" y="0"/>
                  </a:lnTo>
                  <a:lnTo>
                    <a:pt x="268732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6D0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68732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554528" cy="10287000"/>
            <a:chOff x="0" y="0"/>
            <a:chExt cx="146049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049" cy="2709333"/>
            </a:xfrm>
            <a:custGeom>
              <a:avLst/>
              <a:gdLst/>
              <a:ahLst/>
              <a:cxnLst/>
              <a:rect l="l" t="t" r="r" b="b"/>
              <a:pathLst>
                <a:path w="146049" h="2709333">
                  <a:moveTo>
                    <a:pt x="0" y="0"/>
                  </a:moveTo>
                  <a:lnTo>
                    <a:pt x="146049" y="0"/>
                  </a:lnTo>
                  <a:lnTo>
                    <a:pt x="14604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6D0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604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14529" y="5853753"/>
            <a:ext cx="6734825" cy="4461822"/>
          </a:xfrm>
          <a:custGeom>
            <a:avLst/>
            <a:gdLst/>
            <a:ahLst/>
            <a:cxnLst/>
            <a:rect l="l" t="t" r="r" b="b"/>
            <a:pathLst>
              <a:path w="6734825" h="4461822">
                <a:moveTo>
                  <a:pt x="0" y="0"/>
                </a:moveTo>
                <a:lnTo>
                  <a:pt x="6734825" y="0"/>
                </a:lnTo>
                <a:lnTo>
                  <a:pt x="6734825" y="4461822"/>
                </a:lnTo>
                <a:lnTo>
                  <a:pt x="0" y="4461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4529" y="1895478"/>
            <a:ext cx="6734825" cy="3958276"/>
          </a:xfrm>
          <a:custGeom>
            <a:avLst/>
            <a:gdLst/>
            <a:ahLst/>
            <a:cxnLst/>
            <a:rect l="l" t="t" r="r" b="b"/>
            <a:pathLst>
              <a:path w="6734825" h="3958276">
                <a:moveTo>
                  <a:pt x="0" y="0"/>
                </a:moveTo>
                <a:lnTo>
                  <a:pt x="6734825" y="0"/>
                </a:lnTo>
                <a:lnTo>
                  <a:pt x="6734825" y="3958275"/>
                </a:lnTo>
                <a:lnTo>
                  <a:pt x="0" y="3958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791" b="-756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249429" y="630720"/>
            <a:ext cx="9206987" cy="904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 b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1. Accurate and Verified Information:</a:t>
            </a:r>
          </a:p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only provide verified data from trusted sources, including user feedback, business credentials, and expert reviews.</a:t>
            </a:r>
          </a:p>
          <a:p>
            <a:pPr algn="just">
              <a:lnSpc>
                <a:spcPts val="4200"/>
              </a:lnSpc>
            </a:pPr>
            <a:endParaRPr lang="en-US" sz="2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>
              <a:lnSpc>
                <a:spcPts val="4200"/>
              </a:lnSpc>
            </a:pPr>
            <a:r>
              <a:rPr lang="en-US" sz="2800" b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2. Real-Time Updates:</a:t>
            </a:r>
          </a:p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Stay up to date with real-time information about products, services, and events to avoid outdated or misleading claims.</a:t>
            </a:r>
          </a:p>
          <a:p>
            <a:pPr algn="just">
              <a:lnSpc>
                <a:spcPts val="4200"/>
              </a:lnSpc>
            </a:pPr>
            <a:endParaRPr lang="en-US" sz="2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>
              <a:lnSpc>
                <a:spcPts val="4200"/>
              </a:lnSpc>
            </a:pPr>
            <a:r>
              <a:rPr lang="en-US" sz="2800" b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3. Global Trust Network:</a:t>
            </a:r>
          </a:p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www.worldverified.org works globally to ensure the authenticity of businesses, products, and services, giving you a worldwide resource to make safe decisions.</a:t>
            </a:r>
          </a:p>
          <a:p>
            <a:pPr algn="just">
              <a:lnSpc>
                <a:spcPts val="4200"/>
              </a:lnSpc>
            </a:pPr>
            <a:endParaRPr lang="en-US" sz="2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>
              <a:lnSpc>
                <a:spcPts val="4200"/>
              </a:lnSpc>
            </a:pPr>
            <a:r>
              <a:rPr lang="en-US" sz="2800" b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4. Community and Expert-Driven Verification:</a:t>
            </a:r>
          </a:p>
          <a:p>
            <a:pPr algn="just">
              <a:lnSpc>
                <a:spcPts val="4200"/>
              </a:lnSpc>
            </a:pPr>
            <a:r>
              <a:rPr lang="en-US" sz="2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product, service, or event is validated by a combination of community feedback and expert analysis, ensuring you’re getting the most accurate, up-to-date information.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478892" y="9604539"/>
            <a:ext cx="780408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1335" y="438785"/>
            <a:ext cx="6261212" cy="1227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</a:pPr>
            <a:r>
              <a:rPr lang="en-US" sz="43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Why Should You Trust www.worldverified.org?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54528" cy="10287000"/>
            <a:chOff x="0" y="0"/>
            <a:chExt cx="14604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6049" cy="2709333"/>
            </a:xfrm>
            <a:custGeom>
              <a:avLst/>
              <a:gdLst/>
              <a:ahLst/>
              <a:cxnLst/>
              <a:rect l="l" t="t" r="r" b="b"/>
              <a:pathLst>
                <a:path w="146049" h="2709333">
                  <a:moveTo>
                    <a:pt x="0" y="0"/>
                  </a:moveTo>
                  <a:lnTo>
                    <a:pt x="146049" y="0"/>
                  </a:lnTo>
                  <a:lnTo>
                    <a:pt x="14604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846B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604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665480"/>
            <a:ext cx="16402529" cy="688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9"/>
              </a:lnSpc>
            </a:pPr>
            <a:r>
              <a:rPr lang="en-US" sz="4299" b="1" spc="128">
                <a:solidFill>
                  <a:srgbClr val="ED6D0A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WHY SHOULD YOU USE WWW.WORLDVERIFIED.ORG?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478892" y="9604539"/>
            <a:ext cx="780408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755140"/>
            <a:ext cx="16230600" cy="728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 Say Goodbye to Scams: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Verify products and services before you buy or invest.</a:t>
            </a:r>
          </a:p>
          <a:p>
            <a:pPr algn="just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 Make Safer Choices: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Always choose verified, trustworthy options with confidence.</a:t>
            </a:r>
          </a:p>
          <a:p>
            <a:pPr algn="just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3. Empower Yourself with Information: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Take control of your decisions by accessing a global network of verified feedback.</a:t>
            </a:r>
          </a:p>
          <a:p>
            <a:pPr algn="just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4. Join the Trusted Community:</a:t>
            </a:r>
          </a:p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Become part of a global community of users who are making safe, informed decisions every day.</a:t>
            </a:r>
          </a:p>
          <a:p>
            <a:pPr algn="just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Custom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Sailors</vt:lpstr>
      <vt:lpstr>Source Sans Pro Bold</vt:lpstr>
      <vt:lpstr>Canva Sans</vt:lpstr>
      <vt:lpstr>Canva Sans Bold</vt:lpstr>
      <vt:lpstr>Source Sans Pro</vt:lpstr>
      <vt:lpstr>The Youngest Serif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“Project-V” (WorldVerified.org)</dc:title>
  <cp:lastModifiedBy>Dell</cp:lastModifiedBy>
  <cp:revision>3</cp:revision>
  <dcterms:created xsi:type="dcterms:W3CDTF">2006-08-16T00:00:00Z</dcterms:created>
  <dcterms:modified xsi:type="dcterms:W3CDTF">2024-11-22T20:24:51Z</dcterms:modified>
  <dc:identifier>DAGW0pVPnk0</dc:identifier>
</cp:coreProperties>
</file>